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8" r:id="rId13"/>
    <p:sldId id="269" r:id="rId14"/>
    <p:sldId id="270" r:id="rId15"/>
    <p:sldId id="271" r:id="rId16"/>
    <p:sldId id="272" r:id="rId17"/>
    <p:sldId id="273" r:id="rId18"/>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8" name="Título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pt-BR" smtClean="0"/>
              <a:t>Clique para editar o título mestre</a:t>
            </a:r>
            <a:endParaRPr kumimoji="0" lang="en-US"/>
          </a:p>
        </p:txBody>
      </p:sp>
      <p:sp>
        <p:nvSpPr>
          <p:cNvPr id="28" name="Espaço Reservado para Data 27"/>
          <p:cNvSpPr>
            <a:spLocks noGrp="1"/>
          </p:cNvSpPr>
          <p:nvPr>
            <p:ph type="dt" sz="half" idx="10"/>
          </p:nvPr>
        </p:nvSpPr>
        <p:spPr/>
        <p:txBody>
          <a:bodyPr/>
          <a:lstStyle/>
          <a:p>
            <a:fld id="{AD83BAC3-DE60-4B96-A204-5C7B9490D84A}" type="datetimeFigureOut">
              <a:rPr lang="pt-BR" smtClean="0"/>
              <a:t>29/04/2026</a:t>
            </a:fld>
            <a:endParaRPr lang="pt-BR"/>
          </a:p>
        </p:txBody>
      </p:sp>
      <p:sp>
        <p:nvSpPr>
          <p:cNvPr id="17" name="Espaço Reservado para Rodapé 16"/>
          <p:cNvSpPr>
            <a:spLocks noGrp="1"/>
          </p:cNvSpPr>
          <p:nvPr>
            <p:ph type="ftr" sz="quarter" idx="11"/>
          </p:nvPr>
        </p:nvSpPr>
        <p:spPr/>
        <p:txBody>
          <a:bodyPr/>
          <a:lstStyle/>
          <a:p>
            <a:endParaRPr lang="pt-BR"/>
          </a:p>
        </p:txBody>
      </p:sp>
      <p:sp>
        <p:nvSpPr>
          <p:cNvPr id="29" name="Espaço Reservado para Número de Slide 28"/>
          <p:cNvSpPr>
            <a:spLocks noGrp="1"/>
          </p:cNvSpPr>
          <p:nvPr>
            <p:ph type="sldNum" sz="quarter" idx="12"/>
          </p:nvPr>
        </p:nvSpPr>
        <p:spPr/>
        <p:txBody>
          <a:bodyPr/>
          <a:lstStyle/>
          <a:p>
            <a:fld id="{72CA8740-9FCA-4A31-BFD2-BFFE8184BB8C}" type="slidenum">
              <a:rPr lang="pt-BR" smtClean="0"/>
              <a:t>‹nº›</a:t>
            </a:fld>
            <a:endParaRPr lang="pt-BR"/>
          </a:p>
        </p:txBody>
      </p:sp>
      <p:sp>
        <p:nvSpPr>
          <p:cNvPr id="9" name="Subtítulo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D83BAC3-DE60-4B96-A204-5C7B9490D84A}" type="datetimeFigureOut">
              <a:rPr lang="pt-BR" smtClean="0"/>
              <a:t>29/04/2026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D83BAC3-DE60-4B96-A204-5C7B9490D84A}" type="datetimeFigureOut">
              <a:rPr lang="pt-BR" smtClean="0"/>
              <a:t>29/04/2026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AD83BAC3-DE60-4B96-A204-5C7B9490D84A}" type="datetimeFigureOut">
              <a:rPr lang="pt-BR" smtClean="0"/>
              <a:t>29/04/2026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3">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p>
            <a:fld id="{AD83BAC3-DE60-4B96-A204-5C7B9490D84A}" type="datetimeFigureOut">
              <a:rPr lang="pt-BR" smtClean="0"/>
              <a:t>29/04/2026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a:xfrm>
            <a:off x="7924800" y="6416675"/>
            <a:ext cx="762000" cy="365125"/>
          </a:xfrm>
        </p:spPr>
        <p:txBody>
          <a:bodyPr/>
          <a:lstStyle/>
          <a:p>
            <a:fld id="{72CA8740-9FCA-4A31-BFD2-BFFE8184BB8C}"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AD83BAC3-DE60-4B96-A204-5C7B9490D84A}" type="datetimeFigureOut">
              <a:rPr lang="pt-BR" smtClean="0"/>
              <a:t>29/04/2026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AD83BAC3-DE60-4B96-A204-5C7B9490D84A}" type="datetimeFigureOut">
              <a:rPr lang="pt-BR" smtClean="0"/>
              <a:t>29/04/2026</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p>
            <a:fld id="{AD83BAC3-DE60-4B96-A204-5C7B9490D84A}" type="datetimeFigureOut">
              <a:rPr lang="pt-BR" smtClean="0"/>
              <a:t>29/04/2026</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D83BAC3-DE60-4B96-A204-5C7B9490D84A}" type="datetimeFigureOut">
              <a:rPr lang="pt-BR" smtClean="0"/>
              <a:t>29/04/2026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AD83BAC3-DE60-4B96-A204-5C7B9490D84A}" type="datetimeFigureOut">
              <a:rPr lang="pt-BR" smtClean="0"/>
              <a:t>29/04/2026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pt-BR" smtClean="0"/>
              <a:t>Clique para editar o título mestre</a:t>
            </a:r>
            <a:endParaRPr kumimoji="0" lang="en-US"/>
          </a:p>
        </p:txBody>
      </p:sp>
      <p:sp>
        <p:nvSpPr>
          <p:cNvPr id="3" name="Espaço Reservado para Imagem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4" name="Espaço Reservado para Texto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pt-BR" smtClean="0"/>
              <a:t>Clique para editar o texto mestre</a:t>
            </a:r>
          </a:p>
        </p:txBody>
      </p:sp>
      <p:sp>
        <p:nvSpPr>
          <p:cNvPr id="5" name="Espaço Reservado para Data 4"/>
          <p:cNvSpPr>
            <a:spLocks noGrp="1"/>
          </p:cNvSpPr>
          <p:nvPr>
            <p:ph type="dt" sz="half" idx="10"/>
          </p:nvPr>
        </p:nvSpPr>
        <p:spPr/>
        <p:txBody>
          <a:bodyPr/>
          <a:lstStyle/>
          <a:p>
            <a:fld id="{AD83BAC3-DE60-4B96-A204-5C7B9490D84A}" type="datetimeFigureOut">
              <a:rPr lang="pt-BR" smtClean="0"/>
              <a:t>29/04/2026</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72CA8740-9FCA-4A31-BFD2-BFFE8184BB8C}" type="slidenum">
              <a:rPr lang="pt-BR" smtClean="0"/>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4" name="Espaço Reservado para Data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D83BAC3-DE60-4B96-A204-5C7B9490D84A}" type="datetimeFigureOut">
              <a:rPr lang="pt-BR" smtClean="0"/>
              <a:t>29/04/2026</a:t>
            </a:fld>
            <a:endParaRPr lang="pt-BR"/>
          </a:p>
        </p:txBody>
      </p:sp>
      <p:sp>
        <p:nvSpPr>
          <p:cNvPr id="3" name="Espaço Reservado para Rodapé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pt-BR"/>
          </a:p>
        </p:txBody>
      </p:sp>
      <p:sp>
        <p:nvSpPr>
          <p:cNvPr id="23" name="Espaço Reservado para Número de Slid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72CA8740-9FCA-4A31-BFD2-BFFE8184BB8C}" type="slidenum">
              <a:rPr lang="pt-BR" smtClean="0"/>
              <a:t>‹nº›</a:t>
            </a:fld>
            <a:endParaRPr lang="pt-B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pt-BR" sz="6000" dirty="0" smtClean="0"/>
              <a:t>FIBROMIALGIA</a:t>
            </a:r>
            <a:endParaRPr lang="pt-BR" sz="6000" dirty="0"/>
          </a:p>
        </p:txBody>
      </p:sp>
      <p:sp>
        <p:nvSpPr>
          <p:cNvPr id="3" name="Subtítulo 2"/>
          <p:cNvSpPr>
            <a:spLocks noGrp="1"/>
          </p:cNvSpPr>
          <p:nvPr>
            <p:ph type="subTitle" idx="1"/>
          </p:nvPr>
        </p:nvSpPr>
        <p:spPr/>
        <p:txBody>
          <a:bodyPr/>
          <a:lstStyle/>
          <a:p>
            <a:r>
              <a:rPr lang="pt-BR" dirty="0" smtClean="0"/>
              <a:t> Violação de Direitos de Pacientes com Doenças Invisíveis no Sistema de Saúde. </a:t>
            </a:r>
            <a:endParaRPr lang="pt-BR" dirty="0"/>
          </a:p>
        </p:txBody>
      </p:sp>
    </p:spTree>
    <p:extLst>
      <p:ext uri="{BB962C8B-B14F-4D97-AF65-F5344CB8AC3E}">
        <p14:creationId xmlns:p14="http://schemas.microsoft.com/office/powerpoint/2010/main" val="3705001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404665"/>
            <a:ext cx="8136904" cy="4924425"/>
          </a:xfrm>
          <a:prstGeom prst="rect">
            <a:avLst/>
          </a:prstGeom>
        </p:spPr>
        <p:txBody>
          <a:bodyPr wrap="square">
            <a:spAutoFit/>
          </a:bodyPr>
          <a:lstStyle/>
          <a:p>
            <a:endParaRPr lang="pt-BR" dirty="0"/>
          </a:p>
          <a:p>
            <a:endParaRPr lang="pt-BR" b="1" dirty="0" smtClean="0"/>
          </a:p>
          <a:p>
            <a:endParaRPr lang="pt-BR" b="1" dirty="0"/>
          </a:p>
          <a:p>
            <a:r>
              <a:rPr lang="pt-BR" sz="2000" b="1" dirty="0" smtClean="0">
                <a:latin typeface="Arial" panose="020B0604020202020204" pitchFamily="34" charset="0"/>
                <a:cs typeface="Arial" panose="020B0604020202020204" pitchFamily="34" charset="0"/>
              </a:rPr>
              <a:t>Relatos são constantes: </a:t>
            </a:r>
          </a:p>
          <a:p>
            <a:endParaRPr lang="pt-BR" sz="2000" b="1"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Recusa de atendimento adequado; </a:t>
            </a:r>
          </a:p>
          <a:p>
            <a:r>
              <a:rPr lang="pt-BR" sz="2000" dirty="0" smtClean="0">
                <a:latin typeface="Arial" panose="020B0604020202020204" pitchFamily="34" charset="0"/>
                <a:cs typeface="Arial" panose="020B0604020202020204" pitchFamily="34" charset="0"/>
              </a:rPr>
              <a:t>Negativa ou dificuldade na prescrição de medicamentos essenciais; </a:t>
            </a:r>
          </a:p>
          <a:p>
            <a:r>
              <a:rPr lang="pt-BR" sz="2000" dirty="0" smtClean="0">
                <a:latin typeface="Arial" panose="020B0604020202020204" pitchFamily="34" charset="0"/>
                <a:cs typeface="Arial" panose="020B0604020202020204" pitchFamily="34" charset="0"/>
              </a:rPr>
              <a:t>Falta de acesso a especialistas; </a:t>
            </a:r>
          </a:p>
          <a:p>
            <a:r>
              <a:rPr lang="pt-BR" sz="2000" dirty="0" smtClean="0">
                <a:latin typeface="Arial" panose="020B0604020202020204" pitchFamily="34" charset="0"/>
                <a:cs typeface="Arial" panose="020B0604020202020204" pitchFamily="34" charset="0"/>
              </a:rPr>
              <a:t>Interrupção de tratamentos contínuos;</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 E o mais grave: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Profissionais afirmando que “é coisa da cabeça”, “fraqueza” ou “vício”.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Isso não é apenas falta de empatia. Isso é violação de direitos fundamentais</a:t>
            </a:r>
            <a:r>
              <a:rPr lang="pt-BR" dirty="0" smtClean="0"/>
              <a:t>. </a:t>
            </a:r>
            <a:endParaRPr lang="pt-BR" dirty="0"/>
          </a:p>
        </p:txBody>
      </p:sp>
    </p:spTree>
    <p:extLst>
      <p:ext uri="{BB962C8B-B14F-4D97-AF65-F5344CB8AC3E}">
        <p14:creationId xmlns:p14="http://schemas.microsoft.com/office/powerpoint/2010/main" val="31684275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DA VIOLAÇÃO DOS DIREITOS </a:t>
            </a:r>
            <a:endParaRPr lang="pt-BR" dirty="0"/>
          </a:p>
        </p:txBody>
      </p:sp>
      <p:sp>
        <p:nvSpPr>
          <p:cNvPr id="3" name="Retângulo 2"/>
          <p:cNvSpPr/>
          <p:nvPr/>
        </p:nvSpPr>
        <p:spPr>
          <a:xfrm>
            <a:off x="467544" y="1844824"/>
            <a:ext cx="8136904" cy="4093428"/>
          </a:xfrm>
          <a:prstGeom prst="rect">
            <a:avLst/>
          </a:prstGeom>
        </p:spPr>
        <p:txBody>
          <a:bodyPr wrap="square">
            <a:spAutoFit/>
          </a:bodyPr>
          <a:lstStyle/>
          <a:p>
            <a:r>
              <a:rPr lang="pt-BR" sz="2000" dirty="0" smtClean="0">
                <a:latin typeface="Arial" panose="020B0604020202020204" pitchFamily="34" charset="0"/>
                <a:cs typeface="Arial" panose="020B0604020202020204" pitchFamily="34" charset="0"/>
              </a:rPr>
              <a:t>Essa realidade fere diretamente a legislação brasileira: </a:t>
            </a:r>
          </a:p>
          <a:p>
            <a:r>
              <a:rPr lang="pt-BR" sz="2000" dirty="0" smtClean="0">
                <a:latin typeface="Arial" panose="020B0604020202020204" pitchFamily="34" charset="0"/>
                <a:cs typeface="Arial" panose="020B0604020202020204" pitchFamily="34" charset="0"/>
              </a:rPr>
              <a:t>Constituição Federal (descreve). Dignidade da pessoa humana Direito à saúde Dever do Estado de garantir atendimento.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A Lei 8.080/1990 – SUS (descreve) Direito universal e integral à saúde; Igualdade no acesso ao tratamento.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Referente ao Código de Ética Médica Proibição de negar atendimento; Obrigação de agir em benefício do paciente; Vedação de causar dano por omissão.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Sobre Política Nacional de Humanização; Atendimento digno, ético e respeitoso; O que vemos hoje é o oposto disso tudo. </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5964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
            </a:r>
            <a:br>
              <a:rPr lang="pt-BR" dirty="0" smtClean="0"/>
            </a:br>
            <a:r>
              <a:rPr lang="pt-BR" dirty="0" smtClean="0"/>
              <a:t>A FALHA DO SISTEMA</a:t>
            </a:r>
            <a:br>
              <a:rPr lang="pt-BR" dirty="0" smtClean="0"/>
            </a:br>
            <a:endParaRPr lang="pt-BR" dirty="0"/>
          </a:p>
        </p:txBody>
      </p:sp>
      <p:sp>
        <p:nvSpPr>
          <p:cNvPr id="3" name="Retângulo 2"/>
          <p:cNvSpPr/>
          <p:nvPr/>
        </p:nvSpPr>
        <p:spPr>
          <a:xfrm>
            <a:off x="539552" y="1720840"/>
            <a:ext cx="8352928" cy="4031873"/>
          </a:xfrm>
          <a:prstGeom prst="rect">
            <a:avLst/>
          </a:prstGeom>
        </p:spPr>
        <p:txBody>
          <a:bodyPr wrap="square">
            <a:spAutoFit/>
          </a:bodyPr>
          <a:lstStyle/>
          <a:p>
            <a:endParaRPr lang="pt-BR" dirty="0" smtClean="0"/>
          </a:p>
          <a:p>
            <a:endParaRPr lang="pt-BR" dirty="0"/>
          </a:p>
          <a:p>
            <a:r>
              <a:rPr lang="pt-BR" sz="2000" dirty="0" smtClean="0">
                <a:latin typeface="Arial" panose="020B0604020202020204" pitchFamily="34" charset="0"/>
                <a:cs typeface="Arial" panose="020B0604020202020204" pitchFamily="34" charset="0"/>
              </a:rPr>
              <a:t>Estamos diante de um sistema que não reconhece adequadamente doenças invisíveis; </a:t>
            </a:r>
          </a:p>
          <a:p>
            <a:r>
              <a:rPr lang="pt-BR" sz="2000" dirty="0" smtClean="0">
                <a:latin typeface="Arial" panose="020B0604020202020204" pitchFamily="34" charset="0"/>
                <a:cs typeface="Arial" panose="020B0604020202020204" pitchFamily="34" charset="0"/>
              </a:rPr>
              <a:t>Não oferece estrutura multidisciplinar; </a:t>
            </a:r>
          </a:p>
          <a:p>
            <a:r>
              <a:rPr lang="pt-BR" sz="2000" dirty="0" smtClean="0">
                <a:latin typeface="Arial" panose="020B0604020202020204" pitchFamily="34" charset="0"/>
                <a:cs typeface="Arial" panose="020B0604020202020204" pitchFamily="34" charset="0"/>
              </a:rPr>
              <a:t>Não capacita seus profissionais E, em muitos casos, abandona o paciente. </a:t>
            </a:r>
          </a:p>
          <a:p>
            <a:endParaRPr lang="pt-BR" sz="2000" dirty="0" smtClean="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Além disso, há um problema grave: </a:t>
            </a:r>
          </a:p>
          <a:p>
            <a:endParaRPr lang="pt-BR" sz="2000" dirty="0" smtClean="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Falta de médicos especializados nas unidades públicas. Redução ou exclusão de profissionais essenciais nas policlínicas, </a:t>
            </a:r>
            <a:r>
              <a:rPr lang="pt-BR" sz="2000" dirty="0" err="1" smtClean="0">
                <a:latin typeface="Arial" panose="020B0604020202020204" pitchFamily="34" charset="0"/>
                <a:cs typeface="Arial" panose="020B0604020202020204" pitchFamily="34" charset="0"/>
              </a:rPr>
              <a:t>UPAs</a:t>
            </a:r>
            <a:r>
              <a:rPr lang="pt-BR" sz="2000" dirty="0" smtClean="0">
                <a:latin typeface="Arial" panose="020B0604020202020204" pitchFamily="34" charset="0"/>
                <a:cs typeface="Arial" panose="020B0604020202020204" pitchFamily="34" charset="0"/>
              </a:rPr>
              <a:t> e hospitais. Isso compromete diretamente vidas. </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2803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DOS PEDIDOS CLAMOR POR JUSTIÇA </a:t>
            </a:r>
            <a:endParaRPr lang="pt-BR" dirty="0"/>
          </a:p>
        </p:txBody>
      </p:sp>
      <p:sp>
        <p:nvSpPr>
          <p:cNvPr id="3" name="Retângulo 2"/>
          <p:cNvSpPr/>
          <p:nvPr/>
        </p:nvSpPr>
        <p:spPr>
          <a:xfrm>
            <a:off x="755576" y="1412776"/>
            <a:ext cx="6102424" cy="4647426"/>
          </a:xfrm>
          <a:prstGeom prst="rect">
            <a:avLst/>
          </a:prstGeom>
        </p:spPr>
        <p:txBody>
          <a:bodyPr wrap="square">
            <a:spAutoFit/>
          </a:bodyPr>
          <a:lstStyle/>
          <a:p>
            <a:endParaRPr lang="pt-BR" dirty="0"/>
          </a:p>
          <a:p>
            <a:endParaRPr lang="pt-BR" sz="2000" dirty="0" smtClean="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endParaRPr lang="pt-BR" sz="2000" dirty="0" smtClean="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Diante dessa realidade, suplicamos (pois são nossas vidas): </a:t>
            </a:r>
          </a:p>
          <a:p>
            <a:r>
              <a:rPr lang="pt-BR" sz="2000" dirty="0" smtClean="0">
                <a:latin typeface="Arial" panose="020B0604020202020204" pitchFamily="34" charset="0"/>
                <a:cs typeface="Arial" panose="020B0604020202020204" pitchFamily="34" charset="0"/>
              </a:rPr>
              <a:t>Apuração das condutas irregulares; </a:t>
            </a:r>
          </a:p>
          <a:p>
            <a:r>
              <a:rPr lang="pt-BR" sz="2000" dirty="0" smtClean="0">
                <a:latin typeface="Arial" panose="020B0604020202020204" pitchFamily="34" charset="0"/>
                <a:cs typeface="Arial" panose="020B0604020202020204" pitchFamily="34" charset="0"/>
              </a:rPr>
              <a:t>Atendimento digno, humano e especializado; </a:t>
            </a:r>
          </a:p>
          <a:p>
            <a:r>
              <a:rPr lang="pt-BR" sz="2000" dirty="0" smtClean="0">
                <a:latin typeface="Arial" panose="020B0604020202020204" pitchFamily="34" charset="0"/>
                <a:cs typeface="Arial" panose="020B0604020202020204" pitchFamily="34" charset="0"/>
              </a:rPr>
              <a:t>Acesso regular a medicamentos essenciais;</a:t>
            </a:r>
          </a:p>
          <a:p>
            <a:r>
              <a:rPr lang="pt-BR" sz="2000" dirty="0" smtClean="0">
                <a:latin typeface="Arial" panose="020B0604020202020204" pitchFamily="34" charset="0"/>
                <a:cs typeface="Arial" panose="020B0604020202020204" pitchFamily="34" charset="0"/>
              </a:rPr>
              <a:t>Implementação de protocolos clínicos específicos; </a:t>
            </a:r>
          </a:p>
          <a:p>
            <a:r>
              <a:rPr lang="pt-BR" sz="2000" dirty="0" smtClean="0">
                <a:latin typeface="Arial" panose="020B0604020202020204" pitchFamily="34" charset="0"/>
                <a:cs typeface="Arial" panose="020B0604020202020204" pitchFamily="34" charset="0"/>
              </a:rPr>
              <a:t>Capacitação obrigatória de profissionais de saúde; </a:t>
            </a:r>
          </a:p>
          <a:p>
            <a:r>
              <a:rPr lang="pt-BR" sz="2000" dirty="0" smtClean="0">
                <a:latin typeface="Arial" panose="020B0604020202020204" pitchFamily="34" charset="0"/>
                <a:cs typeface="Arial" panose="020B0604020202020204" pitchFamily="34" charset="0"/>
              </a:rPr>
              <a:t>Reposição imediata de médicos nas unidades públicas; Garantia de tratamento contínuo e multidisciplinar</a:t>
            </a:r>
            <a:r>
              <a:rPr lang="pt-BR" dirty="0" smtClean="0"/>
              <a:t>. </a:t>
            </a:r>
          </a:p>
          <a:p>
            <a:endParaRPr lang="pt-BR" dirty="0"/>
          </a:p>
        </p:txBody>
      </p:sp>
    </p:spTree>
    <p:extLst>
      <p:ext uri="{BB962C8B-B14F-4D97-AF65-F5344CB8AC3E}">
        <p14:creationId xmlns:p14="http://schemas.microsoft.com/office/powerpoint/2010/main" val="2442098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899592" y="548680"/>
            <a:ext cx="7992888" cy="5109091"/>
          </a:xfrm>
          <a:prstGeom prst="rect">
            <a:avLst/>
          </a:prstGeom>
        </p:spPr>
        <p:txBody>
          <a:bodyPr wrap="square">
            <a:spAutoFit/>
          </a:bodyPr>
          <a:lstStyle/>
          <a:p>
            <a:r>
              <a:rPr lang="pt-BR" sz="2400" b="1" dirty="0" smtClean="0"/>
              <a:t>AO MINISTÉRIO PÚBLICO </a:t>
            </a:r>
          </a:p>
          <a:p>
            <a:endParaRPr lang="pt-BR" sz="2400" b="1" dirty="0"/>
          </a:p>
          <a:p>
            <a:r>
              <a:rPr lang="pt-BR" sz="2000" dirty="0" smtClean="0">
                <a:latin typeface="Arial" panose="020B0604020202020204" pitchFamily="34" charset="0"/>
                <a:cs typeface="Arial" panose="020B0604020202020204" pitchFamily="34" charset="0"/>
              </a:rPr>
              <a:t>Solicitarei: Instauração de inquérito civil; Fiscalização das unidades de saúde Responsabilização dos envolvidos; Celebração de Termo de Ajustamento de Conduta (TAC); Criação de políticas públicas específicas. </a:t>
            </a:r>
          </a:p>
          <a:p>
            <a:endParaRPr lang="pt-BR" sz="2000" dirty="0">
              <a:latin typeface="Arial" panose="020B0604020202020204" pitchFamily="34" charset="0"/>
              <a:cs typeface="Arial" panose="020B0604020202020204" pitchFamily="34" charset="0"/>
            </a:endParaRPr>
          </a:p>
          <a:p>
            <a:endParaRPr lang="pt-BR" sz="2000" dirty="0" smtClean="0">
              <a:latin typeface="Arial" panose="020B0604020202020204" pitchFamily="34" charset="0"/>
              <a:cs typeface="Arial" panose="020B0604020202020204" pitchFamily="34" charset="0"/>
            </a:endParaRPr>
          </a:p>
          <a:p>
            <a:r>
              <a:rPr lang="pt-BR" sz="2000" b="1" dirty="0" smtClean="0">
                <a:latin typeface="Arial" panose="020B0604020202020204" pitchFamily="34" charset="0"/>
                <a:cs typeface="Arial" panose="020B0604020202020204" pitchFamily="34" charset="0"/>
              </a:rPr>
              <a:t>À DEFENSORIA PÚBLICA</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Solicitarei: Ação Civil Pública; Tutela de urgência; Garantia judicial de medicamentos e especialistas; Proteção contra interrupção de tratamentos; Responsabilização do poder público; </a:t>
            </a:r>
          </a:p>
          <a:p>
            <a:endParaRPr lang="pt-BR" sz="2000" dirty="0">
              <a:latin typeface="Arial" panose="020B0604020202020204" pitchFamily="34" charset="0"/>
              <a:cs typeface="Arial" panose="020B0604020202020204" pitchFamily="34" charset="0"/>
            </a:endParaRPr>
          </a:p>
          <a:p>
            <a:endParaRPr lang="pt-BR" sz="2000" dirty="0" smtClean="0">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25579340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SOBRE A PERÍCIA MÉDICA (INSS) </a:t>
            </a:r>
            <a:endParaRPr lang="pt-BR" dirty="0"/>
          </a:p>
        </p:txBody>
      </p:sp>
      <p:sp>
        <p:nvSpPr>
          <p:cNvPr id="3" name="Retângulo 2"/>
          <p:cNvSpPr/>
          <p:nvPr/>
        </p:nvSpPr>
        <p:spPr>
          <a:xfrm>
            <a:off x="611560" y="1166843"/>
            <a:ext cx="8352928" cy="5601533"/>
          </a:xfrm>
          <a:prstGeom prst="rect">
            <a:avLst/>
          </a:prstGeom>
        </p:spPr>
        <p:txBody>
          <a:bodyPr wrap="square">
            <a:spAutoFit/>
          </a:bodyPr>
          <a:lstStyle/>
          <a:p>
            <a:endParaRPr lang="pt-BR" dirty="0" smtClean="0"/>
          </a:p>
          <a:p>
            <a:r>
              <a:rPr lang="pt-BR" sz="2000" dirty="0" smtClean="0">
                <a:latin typeface="Arial" panose="020B0604020202020204" pitchFamily="34" charset="0"/>
                <a:cs typeface="Arial" panose="020B0604020202020204" pitchFamily="34" charset="0"/>
              </a:rPr>
              <a:t>É urgente: </a:t>
            </a:r>
          </a:p>
          <a:p>
            <a:r>
              <a:rPr lang="pt-BR" sz="2000" dirty="0" smtClean="0">
                <a:latin typeface="Arial" panose="020B0604020202020204" pitchFamily="34" charset="0"/>
                <a:cs typeface="Arial" panose="020B0604020202020204" pitchFamily="34" charset="0"/>
              </a:rPr>
              <a:t>Capacitação de médicos peritos; </a:t>
            </a:r>
          </a:p>
          <a:p>
            <a:r>
              <a:rPr lang="pt-BR" sz="2000" dirty="0" smtClean="0">
                <a:latin typeface="Arial" panose="020B0604020202020204" pitchFamily="34" charset="0"/>
                <a:cs typeface="Arial" panose="020B0604020202020204" pitchFamily="34" charset="0"/>
              </a:rPr>
              <a:t>Avaliação biopsicossocial do paciente; </a:t>
            </a:r>
          </a:p>
          <a:p>
            <a:r>
              <a:rPr lang="pt-BR" sz="2000" dirty="0" smtClean="0">
                <a:latin typeface="Arial" panose="020B0604020202020204" pitchFamily="34" charset="0"/>
                <a:cs typeface="Arial" panose="020B0604020202020204" pitchFamily="34" charset="0"/>
              </a:rPr>
              <a:t>Reconhecimento da fibromialgia como condição incapacitante; </a:t>
            </a:r>
          </a:p>
          <a:p>
            <a:r>
              <a:rPr lang="pt-BR" sz="2000" dirty="0" smtClean="0">
                <a:latin typeface="Arial" panose="020B0604020202020204" pitchFamily="34" charset="0"/>
                <a:cs typeface="Arial" panose="020B0604020202020204" pitchFamily="34" charset="0"/>
              </a:rPr>
              <a:t>Da desqualificação subjetiva da doença; </a:t>
            </a:r>
          </a:p>
          <a:p>
            <a:r>
              <a:rPr lang="pt-BR" sz="2000" dirty="0" smtClean="0">
                <a:latin typeface="Arial" panose="020B0604020202020204" pitchFamily="34" charset="0"/>
                <a:cs typeface="Arial" panose="020B0604020202020204" pitchFamily="34" charset="0"/>
              </a:rPr>
              <a:t>Humanização das perícias; </a:t>
            </a:r>
          </a:p>
          <a:p>
            <a:r>
              <a:rPr lang="pt-BR" sz="2000" dirty="0" smtClean="0">
                <a:latin typeface="Arial" panose="020B0604020202020204" pitchFamily="34" charset="0"/>
                <a:cs typeface="Arial" panose="020B0604020202020204" pitchFamily="34" charset="0"/>
              </a:rPr>
              <a:t>Nenhum paciente pode sair de uma perícia mais doente do que entrou.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É um grande assunto polêmico, mas devemos observar e começar a buscar uma atitude.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Observamos que a possibilidade de obter </a:t>
            </a:r>
            <a:r>
              <a:rPr lang="pt-BR" sz="2000" dirty="0" err="1" smtClean="0">
                <a:latin typeface="Arial" panose="020B0604020202020204" pitchFamily="34" charset="0"/>
                <a:cs typeface="Arial" panose="020B0604020202020204" pitchFamily="34" charset="0"/>
              </a:rPr>
              <a:t>umak</a:t>
            </a:r>
            <a:r>
              <a:rPr lang="pt-BR" sz="2000" dirty="0" smtClean="0">
                <a:latin typeface="Arial" panose="020B0604020202020204" pitchFamily="34" charset="0"/>
                <a:cs typeface="Arial" panose="020B0604020202020204" pitchFamily="34" charset="0"/>
              </a:rPr>
              <a:t> perícia médica positiva é algo extremamente difícil pra não dizer impossível.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Os peritos médicos não estão preparados para definir um fibromialgico para eles é somente alguém requerendo um benefício ou aposentadoria. </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9582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908720"/>
            <a:ext cx="8208912" cy="5539978"/>
          </a:xfrm>
          <a:prstGeom prst="rect">
            <a:avLst/>
          </a:prstGeom>
        </p:spPr>
        <p:txBody>
          <a:bodyPr wrap="square">
            <a:spAutoFit/>
          </a:bodyPr>
          <a:lstStyle/>
          <a:p>
            <a:endParaRPr lang="pt-BR" dirty="0"/>
          </a:p>
          <a:p>
            <a:r>
              <a:rPr lang="pt-BR" sz="2400" dirty="0" smtClean="0">
                <a:latin typeface="Arial" panose="020B0604020202020204" pitchFamily="34" charset="0"/>
                <a:cs typeface="Arial" panose="020B0604020202020204" pitchFamily="34" charset="0"/>
              </a:rPr>
              <a:t>Pergunte a qualquer fibromialgico, se no dia da sua perícia médica ele não esteve, ou ainda está com ansiedade e depressão pois elas são sentidas na maioria dos casos um dia antes da data marcada da perícia para obter o benefício ou aposentadoria. O perito médico não sabe como está o fibromialgico, por dentro o fibromialgico está totalmente medicado pra aguentar o tempo de transporte que Ele já foi sentado ou pior ainda em pé e, que com certeza na maioria das vezes acompanhando com o excesso de barulho. Depois vem a pior fase, a perícia médica é acompanhada de perguntas retrógradas, inclusive com algumas pegadinhas citadas pelo perito desfavorecendo quem precisa realmente de apoio psicológico, clínico e principalmente financeiro. </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7559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MENSAGEM FINAL </a:t>
            </a:r>
            <a:endParaRPr lang="pt-BR" dirty="0"/>
          </a:p>
        </p:txBody>
      </p:sp>
      <p:sp>
        <p:nvSpPr>
          <p:cNvPr id="3" name="Retângulo 2"/>
          <p:cNvSpPr/>
          <p:nvPr/>
        </p:nvSpPr>
        <p:spPr>
          <a:xfrm>
            <a:off x="395536" y="1582341"/>
            <a:ext cx="8496944" cy="4339650"/>
          </a:xfrm>
          <a:prstGeom prst="rect">
            <a:avLst/>
          </a:prstGeom>
        </p:spPr>
        <p:txBody>
          <a:bodyPr wrap="square">
            <a:spAutoFit/>
          </a:bodyPr>
          <a:lstStyle/>
          <a:p>
            <a:endParaRPr lang="pt-BR" dirty="0" smtClean="0"/>
          </a:p>
          <a:p>
            <a:endParaRPr lang="pt-BR" dirty="0"/>
          </a:p>
          <a:p>
            <a:r>
              <a:rPr lang="pt-BR" sz="2400" dirty="0" smtClean="0">
                <a:latin typeface="Arial" panose="020B0604020202020204" pitchFamily="34" charset="0"/>
                <a:cs typeface="Arial" panose="020B0604020202020204" pitchFamily="34" charset="0"/>
              </a:rPr>
              <a:t>Nós fibromialgicos não estamos pedindo privilégios. Estamos exigindo direitos. Não queremos tratamento especial. Queremos um tratamento digno. Não somos invisíveis. Somos cidadãos. Somos pacientes. Somos seres humanos. E deixarei claro ao enviar as correspondências:  O silêncio acabou. As autoridades aqui citadas deveram  assumir seu compromisso com a vida, com a justiça e com a dignidade humana. E fica aqui o meu apelo aos profissionais ouvintes em direito: minhas palavras ferem ao ponto de trazer-me algum problema jurídico? </a:t>
            </a:r>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6940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11560" y="620688"/>
            <a:ext cx="6840760" cy="5570756"/>
          </a:xfrm>
          <a:prstGeom prst="rect">
            <a:avLst/>
          </a:prstGeom>
        </p:spPr>
        <p:txBody>
          <a:bodyPr wrap="square">
            <a:spAutoFit/>
          </a:bodyPr>
          <a:lstStyle/>
          <a:p>
            <a:endParaRPr lang="pt-BR" dirty="0" smtClean="0"/>
          </a:p>
          <a:p>
            <a:endParaRPr lang="pt-BR" dirty="0"/>
          </a:p>
          <a:p>
            <a:r>
              <a:rPr lang="pt-BR" sz="2000" dirty="0" smtClean="0">
                <a:latin typeface="Arial" panose="020B0604020202020204" pitchFamily="34" charset="0"/>
                <a:cs typeface="Arial" panose="020B0604020202020204" pitchFamily="34" charset="0"/>
              </a:rPr>
              <a:t>A fibromialgia é uma condição crônica complexa, muitas vezes invisível, que afeta principalmente o sistema nervoso central. Por dentro do cérebro, essa doença provoca alterações profundas na forma como ele processa os estímulos, especialmente os relacionados à dor, ao sono, à fadiga e às emoções.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No cérebro de uma pessoa com fibromialgia, ocorre um fenômeno chamado </a:t>
            </a:r>
            <a:r>
              <a:rPr lang="pt-BR" sz="2000" dirty="0" err="1" smtClean="0">
                <a:latin typeface="Arial" panose="020B0604020202020204" pitchFamily="34" charset="0"/>
                <a:cs typeface="Arial" panose="020B0604020202020204" pitchFamily="34" charset="0"/>
              </a:rPr>
              <a:t>hipersensibilizacão</a:t>
            </a:r>
            <a:r>
              <a:rPr lang="pt-BR" sz="2000" dirty="0" smtClean="0">
                <a:latin typeface="Arial" panose="020B0604020202020204" pitchFamily="34" charset="0"/>
                <a:cs typeface="Arial" panose="020B0604020202020204" pitchFamily="34" charset="0"/>
              </a:rPr>
              <a:t> central. Isso significa que a medula espinhal e o cérebro passam a amplificar sinais de dor que normalmente seriam leves ou até imperceptíveis. Um toque simples, uma posição corporal inadequada por alguns minutos ou até uma pressão leve podem ser interpretados pelo cérebro como dor intensa. É como se os “filtros” naturais que deveriam reduzir o impacto dos estímulos fossem desligados. </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2714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683568" y="474345"/>
            <a:ext cx="8280920" cy="5539978"/>
          </a:xfrm>
          <a:prstGeom prst="rect">
            <a:avLst/>
          </a:prstGeom>
        </p:spPr>
        <p:txBody>
          <a:bodyPr wrap="square">
            <a:spAutoFit/>
          </a:bodyPr>
          <a:lstStyle/>
          <a:p>
            <a:endParaRPr lang="pt-BR" dirty="0" smtClean="0"/>
          </a:p>
          <a:p>
            <a:endParaRPr lang="pt-BR" dirty="0"/>
          </a:p>
          <a:p>
            <a:endParaRPr lang="pt-BR" dirty="0" smtClean="0"/>
          </a:p>
          <a:p>
            <a:r>
              <a:rPr lang="pt-BR" sz="2000" dirty="0" smtClean="0">
                <a:latin typeface="Arial" panose="020B0604020202020204" pitchFamily="34" charset="0"/>
                <a:cs typeface="Arial" panose="020B0604020202020204" pitchFamily="34" charset="0"/>
              </a:rPr>
              <a:t>Além disso, há alterações nos neurotransmissores, substâncias químicas responsáveis por transmitir informações entre os neurônios. Substâncias como serotonina, dopamina e noradrenalina, que regulam humor, sono e percepção de dor, costumam estar em níveis desregulados. Essa desregulação explica por que pessoas com fibromialgia muitas vezes sentem dor intensa, mesmo sem lesões visíveis, e apresentam sintomas como ansiedade, depressão e insônia. </a:t>
            </a:r>
          </a:p>
          <a:p>
            <a:endParaRPr lang="pt-BR" sz="2000" dirty="0">
              <a:latin typeface="Arial" panose="020B0604020202020204" pitchFamily="34" charset="0"/>
              <a:cs typeface="Arial" panose="020B0604020202020204" pitchFamily="34" charset="0"/>
            </a:endParaRPr>
          </a:p>
          <a:p>
            <a:endParaRPr lang="pt-BR" sz="2000" dirty="0" smtClean="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O córtex cerebral, que processa a informação sensorial, também funciona de forma diferente. Estudos de </a:t>
            </a:r>
            <a:r>
              <a:rPr lang="pt-BR" sz="2000" dirty="0" err="1" smtClean="0">
                <a:latin typeface="Arial" panose="020B0604020202020204" pitchFamily="34" charset="0"/>
                <a:cs typeface="Arial" panose="020B0604020202020204" pitchFamily="34" charset="0"/>
              </a:rPr>
              <a:t>neuroimagem</a:t>
            </a:r>
            <a:r>
              <a:rPr lang="pt-BR" sz="2000" dirty="0" smtClean="0">
                <a:latin typeface="Arial" panose="020B0604020202020204" pitchFamily="34" charset="0"/>
                <a:cs typeface="Arial" panose="020B0604020202020204" pitchFamily="34" charset="0"/>
              </a:rPr>
              <a:t> mostram que regiões relacionadas à dor, ao estresse e à emoção ficam hiperativas. Ao mesmo tempo, áreas que normalmente inibem ou modulam a dor apresentam menor atividade. Isso cria um ciclo contínuo de dor amplificada, cansaço e dificuldade de concentração</a:t>
            </a:r>
            <a:r>
              <a:rPr lang="pt-BR" dirty="0" smtClean="0"/>
              <a:t>. </a:t>
            </a:r>
            <a:endParaRPr lang="pt-BR" dirty="0"/>
          </a:p>
        </p:txBody>
      </p:sp>
    </p:spTree>
    <p:extLst>
      <p:ext uri="{BB962C8B-B14F-4D97-AF65-F5344CB8AC3E}">
        <p14:creationId xmlns:p14="http://schemas.microsoft.com/office/powerpoint/2010/main" val="3026211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95536" y="612845"/>
            <a:ext cx="8352928" cy="4801314"/>
          </a:xfrm>
          <a:prstGeom prst="rect">
            <a:avLst/>
          </a:prstGeom>
        </p:spPr>
        <p:txBody>
          <a:bodyPr wrap="square">
            <a:spAutoFit/>
          </a:bodyPr>
          <a:lstStyle/>
          <a:p>
            <a:endParaRPr lang="pt-BR" dirty="0" smtClean="0"/>
          </a:p>
          <a:p>
            <a:endParaRPr lang="pt-BR" dirty="0"/>
          </a:p>
          <a:p>
            <a:endParaRPr lang="pt-BR" dirty="0" smtClean="0"/>
          </a:p>
          <a:p>
            <a:r>
              <a:rPr lang="pt-BR" dirty="0" smtClean="0">
                <a:latin typeface="Arial" panose="020B0604020202020204" pitchFamily="34" charset="0"/>
                <a:cs typeface="Arial" panose="020B0604020202020204" pitchFamily="34" charset="0"/>
              </a:rPr>
              <a:t>Outro aspecto crítico é o impacto no sono profundo. Mesmo que a pessoa durma por horas, o cérebro não consegue atingir fases restauradoras do sono, prejudicando a recuperação física e mental. A falta de sono intensifica a dor, aumenta a fadiga e reduz a capacidade de lidar com o estresse. </a:t>
            </a:r>
          </a:p>
          <a:p>
            <a:endParaRPr lang="pt-BR" dirty="0">
              <a:latin typeface="Arial" panose="020B0604020202020204" pitchFamily="34" charset="0"/>
              <a:cs typeface="Arial" panose="020B0604020202020204" pitchFamily="34" charset="0"/>
            </a:endParaRPr>
          </a:p>
          <a:p>
            <a:r>
              <a:rPr lang="pt-BR" dirty="0" smtClean="0">
                <a:latin typeface="Arial" panose="020B0604020202020204" pitchFamily="34" charset="0"/>
                <a:cs typeface="Arial" panose="020B0604020202020204" pitchFamily="34" charset="0"/>
              </a:rPr>
              <a:t>Além da dor e da fadiga, o cérebro com fibromialgia pode gerar sintomas sensoriais incomuns: formigamentos, queimação, coceira inexplicável, hipersensibilidade a barulhos, luzes e cheiros. Tudo isso ocorre porque os circuitos neurais responsáveis por interpretar os sinais sensoriais estão desequilibrados. </a:t>
            </a:r>
          </a:p>
          <a:p>
            <a:endParaRPr lang="pt-BR" dirty="0">
              <a:latin typeface="Arial" panose="020B0604020202020204" pitchFamily="34" charset="0"/>
              <a:cs typeface="Arial" panose="020B0604020202020204" pitchFamily="34" charset="0"/>
            </a:endParaRPr>
          </a:p>
          <a:p>
            <a:r>
              <a:rPr lang="pt-BR" dirty="0" smtClean="0">
                <a:latin typeface="Arial" panose="020B0604020202020204" pitchFamily="34" charset="0"/>
                <a:cs typeface="Arial" panose="020B0604020202020204" pitchFamily="34" charset="0"/>
              </a:rPr>
              <a:t>É importante entender que a fibromialgia não é “psicológica” nem “imaginária”. Ela é uma condição real, com base neurológica concreta. O cérebro literalmente interpreta sinais normais como ameaças dolorosas, criando sofrimento genuíno. </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6302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79512" y="548680"/>
            <a:ext cx="8712968" cy="5509200"/>
          </a:xfrm>
          <a:prstGeom prst="rect">
            <a:avLst/>
          </a:prstGeom>
        </p:spPr>
        <p:txBody>
          <a:bodyPr wrap="square">
            <a:spAutoFit/>
          </a:bodyPr>
          <a:lstStyle/>
          <a:p>
            <a:endParaRPr lang="pt-BR" dirty="0" smtClean="0"/>
          </a:p>
          <a:p>
            <a:endParaRPr lang="pt-BR" dirty="0"/>
          </a:p>
          <a:p>
            <a:endParaRPr lang="pt-BR" dirty="0" smtClean="0"/>
          </a:p>
          <a:p>
            <a:endParaRPr lang="pt-BR" dirty="0"/>
          </a:p>
          <a:p>
            <a:r>
              <a:rPr lang="pt-BR" sz="2000" dirty="0" smtClean="0">
                <a:latin typeface="Arial" panose="020B0604020202020204" pitchFamily="34" charset="0"/>
                <a:cs typeface="Arial" panose="020B0604020202020204" pitchFamily="34" charset="0"/>
              </a:rPr>
              <a:t>Tratamentos eficazes geralmente combinam abordagens físicas, medicamentosas e comportamentais. Terapias que ajudam a modular a dor, melhorar o sono, reduzir o estresse e equilibrar neurotransmissores podem aliviar sintomas, mas a recuperação completa é rara, devido à complexidade do sistema nervoso central. </a:t>
            </a:r>
          </a:p>
          <a:p>
            <a:endParaRPr lang="pt-BR" sz="2000" dirty="0">
              <a:latin typeface="Arial" panose="020B0604020202020204" pitchFamily="34" charset="0"/>
              <a:cs typeface="Arial" panose="020B0604020202020204" pitchFamily="34" charset="0"/>
            </a:endParaRPr>
          </a:p>
          <a:p>
            <a:endParaRPr lang="pt-BR" sz="2000" dirty="0" smtClean="0">
              <a:latin typeface="Arial" panose="020B0604020202020204" pitchFamily="34" charset="0"/>
              <a:cs typeface="Arial" panose="020B0604020202020204" pitchFamily="34" charset="0"/>
            </a:endParaRP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Por dentro do cérebro com fibromialgia, cada neurônio parece mais sensível, cada estímulo mais intenso, cada movimento mais cansativo. É um estado constante de alerta e amplificação da dor, que transforma tarefas simples em desafios diários. Entender essa realidade é essencial para oferecer empatia, apoio e tratamento adequado a quem convive com essa condição.  </a:t>
            </a:r>
            <a:endParaRPr lang="pt-B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6666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dirty="0" smtClean="0"/>
              <a:t>DESCREVO AQUI  A REALIDADE DOS FATOS</a:t>
            </a:r>
            <a:endParaRPr lang="pt-BR" dirty="0"/>
          </a:p>
        </p:txBody>
      </p:sp>
      <p:sp>
        <p:nvSpPr>
          <p:cNvPr id="3" name="Retângulo 2"/>
          <p:cNvSpPr/>
          <p:nvPr/>
        </p:nvSpPr>
        <p:spPr>
          <a:xfrm>
            <a:off x="467544" y="-910649"/>
            <a:ext cx="8568952" cy="7571303"/>
          </a:xfrm>
          <a:prstGeom prst="rect">
            <a:avLst/>
          </a:prstGeom>
        </p:spPr>
        <p:txBody>
          <a:bodyPr wrap="square">
            <a:spAutoFit/>
          </a:bodyPr>
          <a:lstStyle/>
          <a:p>
            <a:endParaRPr lang="pt-BR" dirty="0" smtClean="0"/>
          </a:p>
          <a:p>
            <a:endParaRPr lang="pt-BR" dirty="0"/>
          </a:p>
          <a:p>
            <a:endParaRPr lang="pt-BR" dirty="0" smtClean="0"/>
          </a:p>
          <a:p>
            <a:endParaRPr lang="pt-BR" dirty="0"/>
          </a:p>
          <a:p>
            <a:endParaRPr lang="pt-BR" dirty="0" smtClean="0"/>
          </a:p>
          <a:p>
            <a:endParaRPr lang="pt-BR" dirty="0"/>
          </a:p>
          <a:p>
            <a:endParaRPr lang="pt-BR" dirty="0" smtClean="0"/>
          </a:p>
          <a:p>
            <a:endParaRPr lang="pt-BR" dirty="0" smtClean="0"/>
          </a:p>
          <a:p>
            <a:endParaRPr lang="pt-BR" dirty="0"/>
          </a:p>
          <a:p>
            <a:r>
              <a:rPr lang="pt-BR" dirty="0" smtClean="0">
                <a:latin typeface="Arial" panose="020B0604020202020204" pitchFamily="34" charset="0"/>
                <a:cs typeface="Arial" panose="020B0604020202020204" pitchFamily="34" charset="0"/>
              </a:rPr>
              <a:t>Os pacientes com fibromialgia e outras doenças invisíveis  como lúpus, Alzheimer, endometriose, TDAH, diabetes, síndrome da fadiga crônica, depressão e ansiedade  convivem diariamente com: Dores crônicas intensas; Fadigas incapacitantes; Limitações físicas e emocionais profundas.</a:t>
            </a:r>
          </a:p>
          <a:p>
            <a:r>
              <a:rPr lang="pt-BR" dirty="0" smtClean="0">
                <a:latin typeface="Arial" panose="020B0604020202020204" pitchFamily="34" charset="0"/>
                <a:cs typeface="Arial" panose="020B0604020202020204" pitchFamily="34" charset="0"/>
              </a:rPr>
              <a:t> Onde doem: nos dentes; nas mandíbulas; na cabeça; nos acromioclavicular (ossinhos do início dos braços; no esterno (osso no centro do peito); nos braços; nos antebraço; na pélvica; nas coluna cervical,  torácica e lombar; nas coxas; nos joelhos; nas panturrilhas; nos calcanhares; nos tendões de </a:t>
            </a:r>
            <a:r>
              <a:rPr lang="pt-BR" dirty="0" err="1" smtClean="0">
                <a:latin typeface="Arial" panose="020B0604020202020204" pitchFamily="34" charset="0"/>
                <a:cs typeface="Arial" panose="020B0604020202020204" pitchFamily="34" charset="0"/>
              </a:rPr>
              <a:t>aquiles</a:t>
            </a:r>
            <a:r>
              <a:rPr lang="pt-BR" dirty="0" smtClean="0">
                <a:latin typeface="Arial" panose="020B0604020202020204" pitchFamily="34" charset="0"/>
                <a:cs typeface="Arial" panose="020B0604020202020204" pitchFamily="34" charset="0"/>
              </a:rPr>
              <a:t>; ao pisar no chão; também é afetado pelo barulho demasiado e confuso; também com a luminescência exacerbada; também com a questão do excesso a mais do calor ou frio, </a:t>
            </a:r>
            <a:r>
              <a:rPr lang="pt-BR" dirty="0" err="1" smtClean="0">
                <a:latin typeface="Arial" panose="020B0604020202020204" pitchFamily="34" charset="0"/>
                <a:cs typeface="Arial" panose="020B0604020202020204" pitchFamily="34" charset="0"/>
              </a:rPr>
              <a:t>diarréia</a:t>
            </a:r>
            <a:r>
              <a:rPr lang="pt-BR" dirty="0" smtClean="0">
                <a:latin typeface="Arial" panose="020B0604020202020204" pitchFamily="34" charset="0"/>
                <a:cs typeface="Arial" panose="020B0604020202020204" pitchFamily="34" charset="0"/>
              </a:rPr>
              <a:t> ou constipação e, principalmente com o descaso familiar (por sermos chamados de preguiçosos, corpo mole, querer benefício ou aposentadoria a força e outros adjetivos mais pesados. Já comentados por médicos, enfermeiros ou técnicos de enfermagem que mencionou o paciente como viciado para obter a medicação, ou seja, o paciente continuará com a dor) passando pelos órgãos públicos que deveriam ser no mínimo competentes até ao nosso momento que o paciente chega nas redes públicas de saúde para ser tratado... Essa é a vida de um fibromialgico atualmente. </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3963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83568" y="1340768"/>
            <a:ext cx="8064896" cy="3744416"/>
          </a:xfrm>
        </p:spPr>
        <p:txBody>
          <a:bodyPr>
            <a:normAutofit fontScale="90000"/>
          </a:bodyPr>
          <a:lstStyle/>
          <a:p>
            <a:r>
              <a:rPr lang="pt-BR" dirty="0" smtClean="0"/>
              <a:t/>
            </a:r>
            <a:br>
              <a:rPr lang="pt-BR" dirty="0" smtClean="0"/>
            </a:br>
            <a:r>
              <a:rPr lang="pt-BR" dirty="0" smtClean="0"/>
              <a:t>A Lei nº 15.176/2025 equipara a fibromialgia à deficiência no Brasil a partir de 2026, garantindo novos direitos. As principais vantagens incluem: </a:t>
            </a:r>
            <a:endParaRPr lang="pt-BR" dirty="0"/>
          </a:p>
        </p:txBody>
      </p:sp>
    </p:spTree>
    <p:extLst>
      <p:ext uri="{BB962C8B-B14F-4D97-AF65-F5344CB8AC3E}">
        <p14:creationId xmlns:p14="http://schemas.microsoft.com/office/powerpoint/2010/main" val="23229311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323528" y="612845"/>
            <a:ext cx="8352928" cy="6463308"/>
          </a:xfrm>
          <a:prstGeom prst="rect">
            <a:avLst/>
          </a:prstGeom>
        </p:spPr>
        <p:txBody>
          <a:bodyPr wrap="square">
            <a:spAutoFit/>
          </a:bodyPr>
          <a:lstStyle/>
          <a:p>
            <a:r>
              <a:rPr lang="pt-BR" dirty="0" smtClean="0"/>
              <a:t> </a:t>
            </a:r>
            <a:r>
              <a:rPr lang="pt-BR" sz="2000" dirty="0" smtClean="0">
                <a:latin typeface="Arial" panose="020B0604020202020204" pitchFamily="34" charset="0"/>
                <a:cs typeface="Arial" panose="020B0604020202020204" pitchFamily="34" charset="0"/>
              </a:rPr>
              <a:t>Benefícios do INSS: Auxílio-doença (afastamento &gt;15 dias) e aposentadoria por invalidez (incapacidade total/permanente). Pacientes também podem pleitear a aposentadoria antecipada da Pessoa com Deficiência (</a:t>
            </a:r>
            <a:r>
              <a:rPr lang="pt-BR" sz="2000" dirty="0" err="1" smtClean="0">
                <a:latin typeface="Arial" panose="020B0604020202020204" pitchFamily="34" charset="0"/>
                <a:cs typeface="Arial" panose="020B0604020202020204" pitchFamily="34" charset="0"/>
              </a:rPr>
              <a:t>PcD</a:t>
            </a:r>
            <a:r>
              <a:rPr lang="pt-BR" sz="2000" dirty="0" smtClean="0">
                <a:latin typeface="Arial" panose="020B0604020202020204" pitchFamily="34" charset="0"/>
                <a:cs typeface="Arial" panose="020B0604020202020204" pitchFamily="34" charset="0"/>
              </a:rPr>
              <a:t>), sujeita à avaliação biopsicossocial.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 Benefício Assistencial (BPC/LOAS): Pacientes de baixa renda que comprovem incapacidade e vulnerabilidade social podem receber 1 salário mínimo mensal, mesmo sem contribuir ao INSS. </a:t>
            </a:r>
          </a:p>
          <a:p>
            <a:endParaRPr lang="pt-BR" sz="2000" dirty="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 Direitos da Pessoa com Deficiência: Prioridade em filas e serviços, cotas em concursos públicos, e emissão da Carteira de Identificação (CIPFIBRO) para acesso facilitado a direitos e passe livre intermunicipal. </a:t>
            </a:r>
          </a:p>
          <a:p>
            <a:endParaRPr lang="pt-BR" sz="2000" dirty="0">
              <a:latin typeface="Arial" panose="020B0604020202020204" pitchFamily="34" charset="0"/>
              <a:cs typeface="Arial" panose="020B0604020202020204" pitchFamily="34" charset="0"/>
            </a:endParaRPr>
          </a:p>
          <a:p>
            <a:endParaRPr lang="pt-BR" sz="2000" dirty="0" smtClean="0">
              <a:latin typeface="Arial" panose="020B0604020202020204" pitchFamily="34" charset="0"/>
              <a:cs typeface="Arial" panose="020B0604020202020204" pitchFamily="34" charset="0"/>
            </a:endParaRPr>
          </a:p>
          <a:p>
            <a:r>
              <a:rPr lang="pt-BR" sz="2000" dirty="0" smtClean="0">
                <a:latin typeface="Arial" panose="020B0604020202020204" pitchFamily="34" charset="0"/>
                <a:cs typeface="Arial" panose="020B0604020202020204" pitchFamily="34" charset="0"/>
              </a:rPr>
              <a:t>· Atendimento e isenções: Tratamento multidisciplinar no SUS, possibilidade de isenção do IPI na compra de veículos adaptados e desconto na conta de luz para baixa renda.</a:t>
            </a:r>
          </a:p>
          <a:p>
            <a:endParaRPr lang="pt-BR" dirty="0"/>
          </a:p>
          <a:p>
            <a:endParaRPr lang="pt-BR" dirty="0" smtClean="0"/>
          </a:p>
          <a:p>
            <a:r>
              <a:rPr lang="pt-BR" dirty="0" smtClean="0"/>
              <a:t> </a:t>
            </a:r>
            <a:endParaRPr lang="pt-BR" dirty="0"/>
          </a:p>
        </p:txBody>
      </p:sp>
    </p:spTree>
    <p:extLst>
      <p:ext uri="{BB962C8B-B14F-4D97-AF65-F5344CB8AC3E}">
        <p14:creationId xmlns:p14="http://schemas.microsoft.com/office/powerpoint/2010/main" val="1133047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Importante: </a:t>
            </a:r>
            <a:endParaRPr lang="pt-BR" dirty="0"/>
          </a:p>
        </p:txBody>
      </p:sp>
      <p:sp>
        <p:nvSpPr>
          <p:cNvPr id="3" name="Retângulo 2"/>
          <p:cNvSpPr/>
          <p:nvPr/>
        </p:nvSpPr>
        <p:spPr>
          <a:xfrm>
            <a:off x="251520" y="1166843"/>
            <a:ext cx="8496944" cy="4801314"/>
          </a:xfrm>
          <a:prstGeom prst="rect">
            <a:avLst/>
          </a:prstGeom>
        </p:spPr>
        <p:txBody>
          <a:bodyPr wrap="square">
            <a:spAutoFit/>
          </a:bodyPr>
          <a:lstStyle/>
          <a:p>
            <a:endParaRPr lang="pt-BR" dirty="0" smtClean="0"/>
          </a:p>
          <a:p>
            <a:r>
              <a:rPr lang="pt-BR" dirty="0" smtClean="0">
                <a:latin typeface="Arial" panose="020B0604020202020204" pitchFamily="34" charset="0"/>
                <a:cs typeface="Arial" panose="020B0604020202020204" pitchFamily="34" charset="0"/>
              </a:rPr>
              <a:t>O reconhecimento automático não garante os benefícios. É necessário passar por perícia biopsicossocial do INSS para comprovar a limitação funcional e a incapacidade. Mas, além da doença enfrentamos algo ainda mais cruel: </a:t>
            </a:r>
          </a:p>
          <a:p>
            <a:endParaRPr lang="pt-BR" dirty="0">
              <a:latin typeface="Arial" panose="020B0604020202020204" pitchFamily="34" charset="0"/>
              <a:cs typeface="Arial" panose="020B0604020202020204" pitchFamily="34" charset="0"/>
            </a:endParaRPr>
          </a:p>
          <a:p>
            <a:r>
              <a:rPr lang="pt-BR" b="1" dirty="0" smtClean="0">
                <a:latin typeface="Arial" panose="020B0604020202020204" pitchFamily="34" charset="0"/>
                <a:cs typeface="Arial" panose="020B0604020202020204" pitchFamily="34" charset="0"/>
              </a:rPr>
              <a:t>Negligência :</a:t>
            </a:r>
            <a:r>
              <a:rPr lang="pt-BR" dirty="0" smtClean="0">
                <a:latin typeface="Arial" panose="020B0604020202020204" pitchFamily="34" charset="0"/>
                <a:cs typeface="Arial" panose="020B0604020202020204" pitchFamily="34" charset="0"/>
              </a:rPr>
              <a:t> A negligência na saúde ocorre quando profissionais, instituições ou o próprio sistema deixam de prestar o cuidado necessário, causando danos ao paciente. Pode envolver omissões como falhas no atendimento, erros de diagnóstico, falta de acompanhamento, infraestrutura inadequada e escassez de recursos. Quando comprovada, a negligência pode gerar responsabilização civil, ética e penal, evidenciando sua gravidade no contexto da assistência à saúde. </a:t>
            </a:r>
          </a:p>
          <a:p>
            <a:endParaRPr lang="pt-BR" dirty="0">
              <a:latin typeface="Arial" panose="020B0604020202020204" pitchFamily="34" charset="0"/>
              <a:cs typeface="Arial" panose="020B0604020202020204" pitchFamily="34" charset="0"/>
            </a:endParaRPr>
          </a:p>
          <a:p>
            <a:r>
              <a:rPr lang="pt-BR" b="1" dirty="0" smtClean="0">
                <a:latin typeface="Arial" panose="020B0604020202020204" pitchFamily="34" charset="0"/>
                <a:cs typeface="Arial" panose="020B0604020202020204" pitchFamily="34" charset="0"/>
              </a:rPr>
              <a:t>Desumanização  : </a:t>
            </a:r>
            <a:r>
              <a:rPr lang="pt-BR" dirty="0" smtClean="0">
                <a:latin typeface="Arial" panose="020B0604020202020204" pitchFamily="34" charset="0"/>
                <a:cs typeface="Arial" panose="020B0604020202020204" pitchFamily="34" charset="0"/>
              </a:rPr>
              <a:t>A desumanização médica ocorre quando o paciente é tratado de forma impessoal, com falta de empatia, negligência e condutas </a:t>
            </a:r>
            <a:r>
              <a:rPr lang="pt-BR" dirty="0" err="1" smtClean="0">
                <a:latin typeface="Arial" panose="020B0604020202020204" pitchFamily="34" charset="0"/>
                <a:cs typeface="Arial" panose="020B0604020202020204" pitchFamily="34" charset="0"/>
              </a:rPr>
              <a:t>anti-éticas</a:t>
            </a:r>
            <a:r>
              <a:rPr lang="pt-BR" dirty="0" smtClean="0">
                <a:latin typeface="Arial" panose="020B0604020202020204" pitchFamily="34" charset="0"/>
                <a:cs typeface="Arial" panose="020B0604020202020204" pitchFamily="34" charset="0"/>
              </a:rPr>
              <a:t>. Manifesta-se em atitudes como exposição indevida, comunicação insensível, erros evitáveis, violência institucional e atendimentos mecanizados. Essas práticas violam o Código de Ética Médica e o princípio da dignidade humana. </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44652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Ápice">
  <a:themeElements>
    <a:clrScheme name="Áp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Áp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Áp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284</TotalTime>
  <Words>1782</Words>
  <Application>Microsoft Office PowerPoint</Application>
  <PresentationFormat>Apresentação na tela (4:3)</PresentationFormat>
  <Paragraphs>138</Paragraphs>
  <Slides>17</Slides>
  <Notes>0</Notes>
  <HiddenSlides>0</HiddenSlides>
  <MMClips>0</MMClips>
  <ScaleCrop>false</ScaleCrop>
  <HeadingPairs>
    <vt:vector size="4" baseType="variant">
      <vt:variant>
        <vt:lpstr>Tema</vt:lpstr>
      </vt:variant>
      <vt:variant>
        <vt:i4>1</vt:i4>
      </vt:variant>
      <vt:variant>
        <vt:lpstr>Títulos de slides</vt:lpstr>
      </vt:variant>
      <vt:variant>
        <vt:i4>17</vt:i4>
      </vt:variant>
    </vt:vector>
  </HeadingPairs>
  <TitlesOfParts>
    <vt:vector size="18" baseType="lpstr">
      <vt:lpstr>Ápice</vt:lpstr>
      <vt:lpstr>FIBROMIALGIA</vt:lpstr>
      <vt:lpstr>Apresentação do PowerPoint</vt:lpstr>
      <vt:lpstr>Apresentação do PowerPoint</vt:lpstr>
      <vt:lpstr>Apresentação do PowerPoint</vt:lpstr>
      <vt:lpstr>Apresentação do PowerPoint</vt:lpstr>
      <vt:lpstr>DESCREVO AQUI  A REALIDADE DOS FATOS</vt:lpstr>
      <vt:lpstr> A Lei nº 15.176/2025 equipara a fibromialgia à deficiência no Brasil a partir de 2026, garantindo novos direitos. As principais vantagens incluem: </vt:lpstr>
      <vt:lpstr>Apresentação do PowerPoint</vt:lpstr>
      <vt:lpstr>Importante: </vt:lpstr>
      <vt:lpstr>Apresentação do PowerPoint</vt:lpstr>
      <vt:lpstr>DA VIOLAÇÃO DOS DIREITOS </vt:lpstr>
      <vt:lpstr> A FALHA DO SISTEMA </vt:lpstr>
      <vt:lpstr>DOS PEDIDOS CLAMOR POR JUSTIÇA </vt:lpstr>
      <vt:lpstr>Apresentação do PowerPoint</vt:lpstr>
      <vt:lpstr>SOBRE A PERÍCIA MÉDICA (INSS) </vt:lpstr>
      <vt:lpstr>Apresentação do PowerPoint</vt:lpstr>
      <vt:lpstr>MENSAGEM FINAL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FIBROMIALGIA</dc:title>
  <dc:creator>ivys</dc:creator>
  <cp:lastModifiedBy>ivys</cp:lastModifiedBy>
  <cp:revision>11</cp:revision>
  <dcterms:created xsi:type="dcterms:W3CDTF">2026-04-29T15:53:09Z</dcterms:created>
  <dcterms:modified xsi:type="dcterms:W3CDTF">2026-04-29T20:37:24Z</dcterms:modified>
</cp:coreProperties>
</file>