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387" r:id="rId2"/>
    <p:sldId id="388" r:id="rId3"/>
    <p:sldId id="389" r:id="rId4"/>
    <p:sldId id="390" r:id="rId5"/>
    <p:sldId id="391" r:id="rId6"/>
    <p:sldId id="392" r:id="rId7"/>
    <p:sldId id="393" r:id="rId8"/>
    <p:sldId id="394" r:id="rId9"/>
    <p:sldId id="395" r:id="rId10"/>
    <p:sldId id="39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1517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3558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776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4361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53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8340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3972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581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0362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0588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9135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9324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2966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4305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85999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7239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5894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458F20-DCA8-5573-31DF-5918E34D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803753-1824-3D53-C33E-52F6C0613A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9DCD26-87D4-1EA5-8CF7-DC05B2E3B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C42AC9-C247-C69F-D9DC-E349DEE4D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F0034F-6229-54EB-5D14-626C3831E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979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A9611B0-1320-4947-932F-82E00A1C9983}" type="datetimeFigureOut">
              <a:rPr lang="pt-BR" smtClean="0"/>
              <a:t>08/08/2026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BA95C-289A-48CA-9FB7-D1D3D9F3C5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84830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05BCFD-B104-C5DB-5EC0-144C9D94F3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/>
              <a:t>Diabetes: O Inimigo Silencioso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6CC4BF-AC1E-6546-4AE8-C72B06A8C1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/>
              <a:t>Cuidados, Tratamentos e o Alerta Vermelho na Saúde Pública</a:t>
            </a:r>
          </a:p>
          <a:p>
            <a:endParaRPr lang="pt-BR" dirty="0"/>
          </a:p>
          <a:p>
            <a:r>
              <a:rPr lang="pt-BR" dirty="0"/>
              <a:t>DOUTORA: NEUMA MORENO</a:t>
            </a:r>
          </a:p>
        </p:txBody>
      </p:sp>
    </p:spTree>
    <p:extLst>
      <p:ext uri="{BB962C8B-B14F-4D97-AF65-F5344CB8AC3E}">
        <p14:creationId xmlns:p14="http://schemas.microsoft.com/office/powerpoint/2010/main" val="2748804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C11A50-61B3-1F37-FDDD-922D42F3B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 Realidade Oculta no Brasil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EDBA87-7CA7-DF28-4D57-E76A40295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cada hora, 3 brasileiros sofrem amputações de pernas ou pés no SUS.</a:t>
            </a:r>
          </a:p>
          <a:p>
            <a:r>
              <a:rPr lang="pt-BR" dirty="0"/>
              <a:t>O diabetes descontrolado é o principal causador de amputações não traumáticas.</a:t>
            </a:r>
          </a:p>
          <a:p>
            <a:r>
              <a:rPr lang="pt-BR" dirty="0"/>
              <a:t>Dados oficiais do DataSUS acendem um alerta vermelho para a saúde pública.</a:t>
            </a:r>
          </a:p>
          <a:p>
            <a:r>
              <a:rPr lang="pt-BR" dirty="0"/>
              <a:t>A falta de informação e o diagnóstico tardio agravam o cenário nacional.</a:t>
            </a:r>
          </a:p>
        </p:txBody>
      </p:sp>
    </p:spTree>
    <p:extLst>
      <p:ext uri="{BB962C8B-B14F-4D97-AF65-F5344CB8AC3E}">
        <p14:creationId xmlns:p14="http://schemas.microsoft.com/office/powerpoint/2010/main" val="739827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BFE1C61-0466-56D4-1FD7-7BC96D8EC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931" y="452718"/>
            <a:ext cx="4638903" cy="140053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/>
              <a:t>O que é o Diabetes e como ele age?</a:t>
            </a:r>
          </a:p>
        </p:txBody>
      </p:sp>
      <p:sp>
        <p:nvSpPr>
          <p:cNvPr id="23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8375" y="-1573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mprimidos e pílulas variadas">
            <a:extLst>
              <a:ext uri="{FF2B5EF4-FFF2-40B4-BE49-F238E27FC236}">
                <a16:creationId xmlns:a16="http://schemas.microsoft.com/office/drawing/2014/main" id="{98D6B22A-AD58-4FDC-7C8A-D2ACE32E860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8904" r="22691" b="-1"/>
          <a:stretch>
            <a:fillRect/>
          </a:stretch>
        </p:blipFill>
        <p:spPr>
          <a:xfrm>
            <a:off x="3" y="10"/>
            <a:ext cx="4973099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8388FEA-0604-CD62-DC5A-7337861EB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0950" y="2052918"/>
            <a:ext cx="4638903" cy="419548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Diabetes Tipo 1: </a:t>
            </a:r>
            <a:r>
              <a:rPr lang="en-US" dirty="0" err="1"/>
              <a:t>Deficiência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produção</a:t>
            </a:r>
            <a:r>
              <a:rPr lang="en-US" dirty="0"/>
              <a:t> de </a:t>
            </a:r>
            <a:r>
              <a:rPr lang="en-US" dirty="0" err="1"/>
              <a:t>insulina</a:t>
            </a:r>
            <a:r>
              <a:rPr lang="en-US" dirty="0"/>
              <a:t> </a:t>
            </a:r>
            <a:r>
              <a:rPr lang="en-US" dirty="0" err="1"/>
              <a:t>pelo</a:t>
            </a:r>
            <a:r>
              <a:rPr lang="en-US" dirty="0"/>
              <a:t> </a:t>
            </a:r>
            <a:r>
              <a:rPr lang="en-US" dirty="0" err="1"/>
              <a:t>pâncreas</a:t>
            </a:r>
            <a:r>
              <a:rPr lang="en-US" dirty="0"/>
              <a:t>.</a:t>
            </a:r>
          </a:p>
          <a:p>
            <a:r>
              <a:rPr lang="en-US" dirty="0"/>
              <a:t>Diabetes Tipo 2: </a:t>
            </a:r>
            <a:r>
              <a:rPr lang="en-US" dirty="0" err="1"/>
              <a:t>Resistência</a:t>
            </a:r>
            <a:r>
              <a:rPr lang="en-US" dirty="0"/>
              <a:t> à </a:t>
            </a:r>
            <a:r>
              <a:rPr lang="en-US" dirty="0" err="1"/>
              <a:t>insulina</a:t>
            </a:r>
            <a:r>
              <a:rPr lang="en-US" dirty="0"/>
              <a:t>, </a:t>
            </a:r>
            <a:r>
              <a:rPr lang="en-US" dirty="0" err="1"/>
              <a:t>representando</a:t>
            </a:r>
            <a:r>
              <a:rPr lang="en-US" dirty="0"/>
              <a:t> a </a:t>
            </a:r>
            <a:r>
              <a:rPr lang="en-US" dirty="0" err="1"/>
              <a:t>maioria</a:t>
            </a:r>
            <a:r>
              <a:rPr lang="en-US" dirty="0"/>
              <a:t> dos </a:t>
            </a:r>
            <a:r>
              <a:rPr lang="en-US" dirty="0" err="1"/>
              <a:t>casos</a:t>
            </a:r>
            <a:r>
              <a:rPr lang="en-US" dirty="0"/>
              <a:t>.</a:t>
            </a:r>
          </a:p>
          <a:p>
            <a:r>
              <a:rPr lang="en-US" dirty="0" err="1"/>
              <a:t>Acúmulo</a:t>
            </a:r>
            <a:r>
              <a:rPr lang="en-US" dirty="0"/>
              <a:t> de </a:t>
            </a:r>
            <a:r>
              <a:rPr lang="en-US" dirty="0" err="1"/>
              <a:t>Glicose</a:t>
            </a:r>
            <a:r>
              <a:rPr lang="en-US" dirty="0"/>
              <a:t>: O </a:t>
            </a:r>
            <a:r>
              <a:rPr lang="en-US" dirty="0" err="1"/>
              <a:t>excesso</a:t>
            </a:r>
            <a:r>
              <a:rPr lang="en-US" dirty="0"/>
              <a:t> de </a:t>
            </a:r>
            <a:r>
              <a:rPr lang="en-US" dirty="0" err="1"/>
              <a:t>açúcar</a:t>
            </a:r>
            <a:r>
              <a:rPr lang="en-US" dirty="0"/>
              <a:t> </a:t>
            </a:r>
            <a:r>
              <a:rPr lang="en-US" dirty="0" err="1"/>
              <a:t>permanece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corrente</a:t>
            </a:r>
            <a:r>
              <a:rPr lang="en-US" dirty="0"/>
              <a:t> </a:t>
            </a:r>
            <a:r>
              <a:rPr lang="en-US" dirty="0" err="1"/>
              <a:t>sanguínea</a:t>
            </a:r>
            <a:r>
              <a:rPr lang="en-US" dirty="0"/>
              <a:t>.</a:t>
            </a:r>
          </a:p>
          <a:p>
            <a:r>
              <a:rPr lang="en-US" dirty="0" err="1"/>
              <a:t>Evolução</a:t>
            </a:r>
            <a:r>
              <a:rPr lang="en-US" dirty="0"/>
              <a:t> </a:t>
            </a:r>
            <a:r>
              <a:rPr lang="en-US" dirty="0" err="1"/>
              <a:t>Silenciosa</a:t>
            </a:r>
            <a:r>
              <a:rPr lang="en-US" dirty="0"/>
              <a:t>: A </a:t>
            </a:r>
            <a:r>
              <a:rPr lang="en-US" dirty="0" err="1"/>
              <a:t>doença</a:t>
            </a:r>
            <a:r>
              <a:rPr lang="en-US" dirty="0"/>
              <a:t> </a:t>
            </a:r>
            <a:r>
              <a:rPr lang="en-US" dirty="0" err="1"/>
              <a:t>progride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anos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manifestar</a:t>
            </a:r>
            <a:r>
              <a:rPr lang="en-US" dirty="0"/>
              <a:t> </a:t>
            </a:r>
            <a:r>
              <a:rPr lang="en-US" dirty="0" err="1"/>
              <a:t>sintomas</a:t>
            </a:r>
            <a:r>
              <a:rPr lang="en-US" dirty="0"/>
              <a:t> graves.</a:t>
            </a:r>
          </a:p>
        </p:txBody>
      </p:sp>
    </p:spTree>
    <p:extLst>
      <p:ext uri="{BB962C8B-B14F-4D97-AF65-F5344CB8AC3E}">
        <p14:creationId xmlns:p14="http://schemas.microsoft.com/office/powerpoint/2010/main" val="2599875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768AB-F2AF-A0F7-04FB-AF9E3C090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Por que o Diabetes gera Amputações?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953910-9464-EF06-28E2-2F1615104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Neuropatia Diabética: Danos aos nervos que causam a perda de sensibilidade nos pés.</a:t>
            </a:r>
          </a:p>
          <a:p>
            <a:r>
              <a:rPr lang="pt-BR" dirty="0"/>
              <a:t>Doença Vascular Periférica: Má circulação que bloqueia o fluxo sanguíneo.</a:t>
            </a:r>
          </a:p>
          <a:p>
            <a:r>
              <a:rPr lang="pt-BR" dirty="0"/>
              <a:t>Cicatrização Comprometida: Pequenos ferimentos não se curam adequadamente.</a:t>
            </a:r>
          </a:p>
          <a:p>
            <a:r>
              <a:rPr lang="pt-BR" dirty="0"/>
              <a:t>Risco de Gangrena: Lesões despercebidas infeccionam e evoluem rapidamente.</a:t>
            </a:r>
          </a:p>
        </p:txBody>
      </p:sp>
    </p:spTree>
    <p:extLst>
      <p:ext uri="{BB962C8B-B14F-4D97-AF65-F5344CB8AC3E}">
        <p14:creationId xmlns:p14="http://schemas.microsoft.com/office/powerpoint/2010/main" val="771797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F9D24-05C1-89CB-5055-2C41F45A9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 Síndrome do Pé Diabético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553F9E-D742-F89F-7BD3-D65B99C562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Complicação crônica decorrente de feridas negligenciadas, calos e micoses.</a:t>
            </a:r>
          </a:p>
          <a:p>
            <a:r>
              <a:rPr lang="pt-BR" dirty="0"/>
              <a:t>Mais de 28 amputações diárias registradas no sistema público de saúde.</a:t>
            </a:r>
          </a:p>
          <a:p>
            <a:r>
              <a:rPr lang="pt-BR" dirty="0"/>
              <a:t>Desfecho de uma cadeia de falhas no autocuidado do paciente.</a:t>
            </a:r>
          </a:p>
          <a:p>
            <a:r>
              <a:rPr lang="pt-BR" dirty="0"/>
              <a:t>A busca tardia por ajuda médica ocorre quando a infecção já atingiu o osso.</a:t>
            </a:r>
          </a:p>
        </p:txBody>
      </p:sp>
    </p:spTree>
    <p:extLst>
      <p:ext uri="{BB962C8B-B14F-4D97-AF65-F5344CB8AC3E}">
        <p14:creationId xmlns:p14="http://schemas.microsoft.com/office/powerpoint/2010/main" val="3341593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91DD7E-9055-5371-D393-011AA481B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Pilares do Tratamento Médico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9A4CAC-94F7-C161-9044-0ADF82A3E7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Controle Glicêmico: Monitoramento diário e constante dos níveis de açúcar.</a:t>
            </a:r>
          </a:p>
          <a:p>
            <a:r>
              <a:rPr lang="pt-BR" dirty="0"/>
              <a:t>Adesão Medicamentosa: Uso rigoroso de antidiabéticos orais ou insulina.</a:t>
            </a:r>
          </a:p>
          <a:p>
            <a:r>
              <a:rPr lang="pt-BR" dirty="0"/>
              <a:t>Equipe Multidisciplinar: Acompanhamento com endocrinologista e cirurgião vascular.</a:t>
            </a:r>
          </a:p>
          <a:p>
            <a:r>
              <a:rPr lang="pt-BR" dirty="0"/>
              <a:t>Exames de Rotina: Rastreamento periódico para evitar lesões em órgãos-alvo.</a:t>
            </a:r>
          </a:p>
        </p:txBody>
      </p:sp>
    </p:spTree>
    <p:extLst>
      <p:ext uri="{BB962C8B-B14F-4D97-AF65-F5344CB8AC3E}">
        <p14:creationId xmlns:p14="http://schemas.microsoft.com/office/powerpoint/2010/main" val="1871269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79AFC3-7D2B-1EFA-EA16-0818A2D82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Cuidados Diários Práticos com os Pés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2BB001A-B4AB-96C8-B2E0-02A94481B1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Inspeção Diária: Procurar por cortes, bolhas, calos ou áreas avermelhadas.</a:t>
            </a:r>
          </a:p>
          <a:p>
            <a:r>
              <a:rPr lang="pt-BR" dirty="0"/>
              <a:t>Proteção Constante: Nunca andar descalço, inclusive dentro de casa.</a:t>
            </a:r>
          </a:p>
          <a:p>
            <a:r>
              <a:rPr lang="pt-BR" dirty="0"/>
              <a:t>Calçados Adequados: Utilizar sapatos fechados, macios e sem costuras internas.</a:t>
            </a:r>
          </a:p>
          <a:p>
            <a:r>
              <a:rPr lang="pt-BR" dirty="0"/>
              <a:t>Hidratação Correta: Manter a pele hidratada, mas sem aplicar creme entre os dedos.</a:t>
            </a:r>
          </a:p>
        </p:txBody>
      </p:sp>
    </p:spTree>
    <p:extLst>
      <p:ext uri="{BB962C8B-B14F-4D97-AF65-F5344CB8AC3E}">
        <p14:creationId xmlns:p14="http://schemas.microsoft.com/office/powerpoint/2010/main" val="812530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392B42-B7D8-6426-ACF0-F934CE531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Prevenindo o Diabetes Tipo 2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0DDFFF-7075-51AF-3128-979E6DE77B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Alimentação Balanceada: Redução drástica de alimentos ultraprocessados e açúcares.</a:t>
            </a:r>
          </a:p>
          <a:p>
            <a:r>
              <a:rPr lang="pt-BR" dirty="0"/>
              <a:t>Atividade Física regular: Prática de exercícios pelo menos 150 minutos por semana.</a:t>
            </a:r>
          </a:p>
          <a:p>
            <a:r>
              <a:rPr lang="pt-BR" dirty="0"/>
              <a:t>Controle de Peso: Manutenção do peso corporal saudável para reduzir a resistência insulínica.</a:t>
            </a:r>
          </a:p>
          <a:p>
            <a:r>
              <a:rPr lang="pt-BR" dirty="0"/>
              <a:t>Mudança de Hábitos: Pequenas alterações na rotina estendem a longevidade.</a:t>
            </a:r>
          </a:p>
        </p:txBody>
      </p:sp>
    </p:spTree>
    <p:extLst>
      <p:ext uri="{BB962C8B-B14F-4D97-AF65-F5344CB8AC3E}">
        <p14:creationId xmlns:p14="http://schemas.microsoft.com/office/powerpoint/2010/main" val="2043861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BD434F-35A0-5F18-CF64-88B8A4CF8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O Perigo do Tabagismo Associado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17A714D-B793-4473-45EC-8BC0CB2F0A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cigarro acelera o estreitamento e o endurecimento das artérias periféricas.</a:t>
            </a:r>
          </a:p>
          <a:p>
            <a:r>
              <a:rPr lang="pt-BR" dirty="0"/>
              <a:t>Multiplica exponencialmente as chances de infarto e acidente vascular cerebral (AVC).</a:t>
            </a:r>
          </a:p>
          <a:p>
            <a:r>
              <a:rPr lang="pt-BR" dirty="0"/>
              <a:t>Reduz ainda mais a capacidade de oxigenação e cicatrização dos tecidos das pernas.</a:t>
            </a:r>
          </a:p>
          <a:p>
            <a:r>
              <a:rPr lang="pt-BR" dirty="0"/>
              <a:t>Parar de fumar é indispensável para preservar os membros inferiores no paciente diabético.</a:t>
            </a:r>
          </a:p>
        </p:txBody>
      </p:sp>
    </p:spTree>
    <p:extLst>
      <p:ext uri="{BB962C8B-B14F-4D97-AF65-F5344CB8AC3E}">
        <p14:creationId xmlns:p14="http://schemas.microsoft.com/office/powerpoint/2010/main" val="4031719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09CB99-6732-D257-2D72-7F91E83A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Conclusão: O Controle está em Nossas Mãos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1200B8-0473-7A89-B3E8-538BCCCE56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As 3 amputações por hora representam vidas que poderiam ser preservadas.</a:t>
            </a:r>
          </a:p>
          <a:p>
            <a:r>
              <a:rPr lang="pt-BR" dirty="0"/>
              <a:t>A informação correta e a prevenção primária diminuem os custos da saúde pública.</a:t>
            </a:r>
          </a:p>
          <a:p>
            <a:r>
              <a:rPr lang="pt-BR" dirty="0"/>
              <a:t>O autocuidado diário e o rastreio na Atenção Básica salvam membros e garantem o futuro.</a:t>
            </a:r>
          </a:p>
          <a:p>
            <a:r>
              <a:rPr lang="pt-BR" dirty="0"/>
              <a:t>Muito obrigado pela atenção! Abrimos espaço para perguntas e dúvidas.</a:t>
            </a:r>
          </a:p>
        </p:txBody>
      </p:sp>
    </p:spTree>
    <p:extLst>
      <p:ext uri="{BB962C8B-B14F-4D97-AF65-F5344CB8AC3E}">
        <p14:creationId xmlns:p14="http://schemas.microsoft.com/office/powerpoint/2010/main" val="17828008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">
  <a:themeElements>
    <a:clrScheme name="Í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Í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Í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48</TotalTime>
  <Words>535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Century Gothic</vt:lpstr>
      <vt:lpstr>Wingdings 3</vt:lpstr>
      <vt:lpstr>Íon</vt:lpstr>
      <vt:lpstr>Diabetes: O Inimigo Silencioso</vt:lpstr>
      <vt:lpstr>A Realidade Oculta no Brasil</vt:lpstr>
      <vt:lpstr>O que é o Diabetes e como ele age?</vt:lpstr>
      <vt:lpstr>Por que o Diabetes gera Amputações?</vt:lpstr>
      <vt:lpstr>A Síndrome do Pé Diabético</vt:lpstr>
      <vt:lpstr>Pilares do Tratamento Médico</vt:lpstr>
      <vt:lpstr>Cuidados Diários Práticos com os Pés</vt:lpstr>
      <vt:lpstr>Prevenindo o Diabetes Tipo 2</vt:lpstr>
      <vt:lpstr>O Perigo do Tabagismo Associado</vt:lpstr>
      <vt:lpstr>Conclusão: O Controle está em Nossas Mãos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Santos</dc:creator>
  <cp:lastModifiedBy>Daniel Santos</cp:lastModifiedBy>
  <cp:revision>4</cp:revision>
  <dcterms:created xsi:type="dcterms:W3CDTF">2026-08-07T19:52:57Z</dcterms:created>
  <dcterms:modified xsi:type="dcterms:W3CDTF">2026-08-08T13:24:51Z</dcterms:modified>
</cp:coreProperties>
</file>